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283" r:id="rId3"/>
    <p:sldId id="300" r:id="rId4"/>
    <p:sldId id="301" r:id="rId5"/>
    <p:sldId id="338" r:id="rId6"/>
    <p:sldId id="341" r:id="rId7"/>
    <p:sldId id="297" r:id="rId8"/>
    <p:sldId id="302" r:id="rId9"/>
    <p:sldId id="316" r:id="rId10"/>
    <p:sldId id="365" r:id="rId11"/>
    <p:sldId id="399" r:id="rId12"/>
    <p:sldId id="400" r:id="rId13"/>
    <p:sldId id="401" r:id="rId14"/>
    <p:sldId id="402" r:id="rId15"/>
    <p:sldId id="403" r:id="rId16"/>
    <p:sldId id="404" r:id="rId17"/>
    <p:sldId id="366" r:id="rId18"/>
    <p:sldId id="370" r:id="rId19"/>
    <p:sldId id="371" r:id="rId20"/>
    <p:sldId id="372" r:id="rId21"/>
    <p:sldId id="373" r:id="rId22"/>
    <p:sldId id="375" r:id="rId23"/>
    <p:sldId id="376" r:id="rId24"/>
    <p:sldId id="367" r:id="rId25"/>
    <p:sldId id="377" r:id="rId26"/>
    <p:sldId id="381" r:id="rId27"/>
    <p:sldId id="380" r:id="rId28"/>
    <p:sldId id="387" r:id="rId29"/>
    <p:sldId id="410" r:id="rId30"/>
    <p:sldId id="383" r:id="rId31"/>
    <p:sldId id="384" r:id="rId32"/>
    <p:sldId id="368" r:id="rId33"/>
    <p:sldId id="385" r:id="rId34"/>
    <p:sldId id="386" r:id="rId35"/>
    <p:sldId id="391" r:id="rId36"/>
    <p:sldId id="396" r:id="rId37"/>
    <p:sldId id="392" r:id="rId38"/>
    <p:sldId id="393" r:id="rId39"/>
    <p:sldId id="398" r:id="rId40"/>
    <p:sldId id="394" r:id="rId41"/>
    <p:sldId id="395" r:id="rId42"/>
    <p:sldId id="405" r:id="rId43"/>
    <p:sldId id="409" r:id="rId44"/>
    <p:sldId id="369" r:id="rId45"/>
    <p:sldId id="311" r:id="rId46"/>
    <p:sldId id="290" r:id="rId47"/>
    <p:sldId id="317" r:id="rId48"/>
    <p:sldId id="318" r:id="rId49"/>
    <p:sldId id="320" r:id="rId50"/>
    <p:sldId id="324" r:id="rId51"/>
    <p:sldId id="325" r:id="rId52"/>
    <p:sldId id="353" r:id="rId53"/>
    <p:sldId id="327" r:id="rId54"/>
    <p:sldId id="354" r:id="rId55"/>
    <p:sldId id="329" r:id="rId56"/>
    <p:sldId id="330" r:id="rId57"/>
    <p:sldId id="331" r:id="rId58"/>
    <p:sldId id="355" r:id="rId59"/>
    <p:sldId id="291" r:id="rId60"/>
    <p:sldId id="333" r:id="rId61"/>
    <p:sldId id="292" r:id="rId62"/>
    <p:sldId id="289" r:id="rId63"/>
    <p:sldId id="358" r:id="rId64"/>
    <p:sldId id="360" r:id="rId65"/>
    <p:sldId id="335" r:id="rId66"/>
    <p:sldId id="361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17375E"/>
    <a:srgbClr val="0062A5"/>
    <a:srgbClr val="E4BE48"/>
    <a:srgbClr val="DEB406"/>
    <a:srgbClr val="254061"/>
    <a:srgbClr val="663300"/>
    <a:srgbClr val="993300"/>
    <a:srgbClr val="E60857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9" autoAdjust="0"/>
    <p:restoredTop sz="82593" autoAdjust="0"/>
  </p:normalViewPr>
  <p:slideViewPr>
    <p:cSldViewPr>
      <p:cViewPr varScale="1">
        <p:scale>
          <a:sx n="115" d="100"/>
          <a:sy n="115" d="100"/>
        </p:scale>
        <p:origin x="158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12D10-70E7-4F44-AD56-EB6C9FCABB6A}" type="datetimeFigureOut">
              <a:rPr lang="en-GB" smtClean="0"/>
              <a:t>12/03/2019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00852-666F-4864-BD57-4E0EB6D703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435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AE0CD-9640-4776-9442-35B1F82080CF}" type="datetimeFigureOut">
              <a:rPr lang="en-GB" smtClean="0"/>
              <a:t>12/03/2019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B3371-6741-4F00-8FE1-6A6C23C982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34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88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2"/>
            </a:gs>
            <a:gs pos="83000">
              <a:schemeClr val="bg2"/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32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64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2"/>
            </a:gs>
            <a:gs pos="83000">
              <a:schemeClr val="bg2"/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clipart&#10;&#10;Description automatically generated">
            <a:extLst>
              <a:ext uri="{FF2B5EF4-FFF2-40B4-BE49-F238E27FC236}">
                <a16:creationId xmlns:a16="http://schemas.microsoft.com/office/drawing/2014/main" id="{EA7C8AC5-BADF-4C8F-82D3-BEFE15CA6C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92" y="-11013"/>
            <a:ext cx="1713823" cy="90371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EC40850-4A77-410A-A880-AF0F4EB5F052}"/>
              </a:ext>
            </a:extLst>
          </p:cNvPr>
          <p:cNvGrpSpPr/>
          <p:nvPr userDrawn="1"/>
        </p:nvGrpSpPr>
        <p:grpSpPr>
          <a:xfrm>
            <a:off x="2699792" y="109982"/>
            <a:ext cx="4378122" cy="661720"/>
            <a:chOff x="2267744" y="811186"/>
            <a:chExt cx="4378122" cy="6617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530398-FED6-47BC-8323-AED555F30521}"/>
                </a:ext>
              </a:extLst>
            </p:cNvPr>
            <p:cNvSpPr txBox="1"/>
            <p:nvPr userDrawn="1"/>
          </p:nvSpPr>
          <p:spPr>
            <a:xfrm>
              <a:off x="2267744" y="811186"/>
              <a:ext cx="43781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0" spc="300" dirty="0">
                  <a:solidFill>
                    <a:srgbClr val="0062A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SELWOOD ACADEMY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23C6FF-5483-47CD-9046-773B45EF2219}"/>
                </a:ext>
              </a:extLst>
            </p:cNvPr>
            <p:cNvSpPr txBox="1"/>
            <p:nvPr userDrawn="1"/>
          </p:nvSpPr>
          <p:spPr>
            <a:xfrm>
              <a:off x="2659967" y="1195907"/>
              <a:ext cx="35936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0062A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ANGLICAN/METHODIST FOUNDATION SCHOOL</a:t>
              </a:r>
            </a:p>
          </p:txBody>
        </p:sp>
      </p:grpSp>
      <p:pic>
        <p:nvPicPr>
          <p:cNvPr id="20" name="Picture 2" descr="Image result for VECTOR SWIRL">
            <a:extLst>
              <a:ext uri="{FF2B5EF4-FFF2-40B4-BE49-F238E27FC236}">
                <a16:creationId xmlns:a16="http://schemas.microsoft.com/office/drawing/2014/main" id="{21D1B2AE-C212-4A5B-921D-2958674045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7268"/>
            <a:ext cx="2353716" cy="206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VECTOR SWIRL">
            <a:extLst>
              <a:ext uri="{FF2B5EF4-FFF2-40B4-BE49-F238E27FC236}">
                <a16:creationId xmlns:a16="http://schemas.microsoft.com/office/drawing/2014/main" id="{3B09F48A-6A16-44BF-96C8-2AB9EE2485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3232"/>
            <a:ext cx="2376618" cy="208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97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theschoolrun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uk/url?sa=i&amp;rct=j&amp;q=&amp;esrc=s&amp;frm=1&amp;source=images&amp;cd=&amp;cad=rja&amp;uact=8&amp;ved=0ahUKEwjM_JahuZ_LAhXoZpoKHTxFCTIQjRwIBw&amp;url=http://www.bbc.co.uk/blogs/parents/2011/03/making-sense-of-maths.shtml&amp;bvm=bv.115339255,d.d2s&amp;psig=AFQjCNGRACUMUooB2O5E1vICWIhz2RBI3w&amp;ust=145692030567170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6000">
              <a:schemeClr val="bg2"/>
            </a:gs>
            <a:gs pos="76000">
              <a:schemeClr val="bg2"/>
            </a:gs>
            <a:gs pos="100000">
              <a:schemeClr val="bg2">
                <a:lumMod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827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en-GB" sz="4800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en-GB" sz="4800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SATs </a:t>
            </a:r>
          </a:p>
          <a:p>
            <a:pPr algn="ctr"/>
            <a:r>
              <a:rPr lang="en-GB" sz="4800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EVENING</a:t>
            </a:r>
          </a:p>
          <a:p>
            <a:pPr algn="ctr"/>
            <a:endParaRPr lang="en-GB" sz="4800" b="1" dirty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" descr="Related image">
            <a:extLst>
              <a:ext uri="{FF2B5EF4-FFF2-40B4-BE49-F238E27FC236}">
                <a16:creationId xmlns:a16="http://schemas.microsoft.com/office/drawing/2014/main" id="{D9B5F3AC-A05B-4889-85EE-4A7A62F115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069FBE-CC81-4819-9C6F-99674C01E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95" y="3276600"/>
            <a:ext cx="4660409" cy="2255795"/>
          </a:xfrm>
          <a:prstGeom prst="rect">
            <a:avLst/>
          </a:prstGeom>
          <a:ln w="28575">
            <a:solidFill>
              <a:srgbClr val="0062A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264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124744"/>
            <a:ext cx="73448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Numeracy, the National Curriculum and SATs address the following skills: 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Fluency</a:t>
            </a:r>
            <a:r>
              <a:rPr lang="en-GB" sz="36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b="1" dirty="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Problem-solving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3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052736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SATs Paper 1: </a:t>
            </a:r>
          </a:p>
          <a:p>
            <a:r>
              <a:rPr lang="en-GB" sz="32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Arithmetic Fluency skills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questions in 30 minutes, gradually increasing in difficulty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methods for all four operations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methods using fractions, percentages and decimals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86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312701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13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9" t="20293" r="32963" b="27343"/>
          <a:stretch/>
        </p:blipFill>
        <p:spPr bwMode="auto">
          <a:xfrm>
            <a:off x="1367644" y="908720"/>
            <a:ext cx="6408712" cy="5759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98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2" t="16199" r="33135" b="31171"/>
          <a:stretch/>
        </p:blipFill>
        <p:spPr bwMode="auto">
          <a:xfrm>
            <a:off x="1547664" y="980728"/>
            <a:ext cx="6048672" cy="557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96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6192688" cy="5701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543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980728"/>
            <a:ext cx="85422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SATs Papers 2 and 3:</a:t>
            </a:r>
          </a:p>
          <a:p>
            <a:r>
              <a:rPr lang="en-GB" sz="32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Reasoning and Problem-solving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20 questions each in 40 minutes</a:t>
            </a:r>
          </a:p>
          <a:p>
            <a:r>
              <a:rPr lang="en-GB" sz="3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some extent questions gradually get more difficult, though not as clear-cut</a:t>
            </a:r>
          </a:p>
          <a:p>
            <a:endParaRPr lang="en-GB" sz="3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 calculation skills, answering questions in context and deciding what is required to find a solution</a:t>
            </a:r>
          </a:p>
        </p:txBody>
      </p:sp>
    </p:spTree>
    <p:extLst>
      <p:ext uri="{BB962C8B-B14F-4D97-AF65-F5344CB8AC3E}">
        <p14:creationId xmlns:p14="http://schemas.microsoft.com/office/powerpoint/2010/main" val="168961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8124" y="1462051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Fluency 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Recalling maths knowledge quickly and accurately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knowledge of calculations and methods across contexts 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31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700808"/>
            <a:ext cx="82754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practice Fluency in school? 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Continually presenting students with arithmetic calculations and simple numeracy questions in a variety of contexts 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37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E5EA3-1131-4508-A85E-C1A1C3B9B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7" y="944757"/>
            <a:ext cx="4543425" cy="553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800345-06D1-4C43-9C85-F16F553AD094}"/>
              </a:ext>
            </a:extLst>
          </p:cNvPr>
          <p:cNvSpPr/>
          <p:nvPr/>
        </p:nvSpPr>
        <p:spPr>
          <a:xfrm>
            <a:off x="4849564" y="905648"/>
            <a:ext cx="4073794" cy="2772275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GB" sz="2800" dirty="0">
              <a:solidFill>
                <a:schemeClr val="tx1"/>
              </a:solidFill>
            </a:endParaRPr>
          </a:p>
          <a:p>
            <a:pPr lvl="0"/>
            <a:endParaRPr lang="en-GB" sz="2800" dirty="0">
              <a:solidFill>
                <a:schemeClr val="tx1"/>
              </a:solidFill>
            </a:endParaRPr>
          </a:p>
          <a:p>
            <a:pPr lvl="0"/>
            <a:r>
              <a:rPr lang="en-GB" sz="3600" b="1" dirty="0">
                <a:solidFill>
                  <a:srgbClr val="FF0000"/>
                </a:solidFill>
              </a:rPr>
              <a:t>3. </a:t>
            </a:r>
            <a:r>
              <a:rPr lang="en-GB" sz="2400" dirty="0">
                <a:solidFill>
                  <a:prstClr val="black"/>
                </a:solidFill>
              </a:rPr>
              <a:t>Put these numbers in </a:t>
            </a:r>
            <a:r>
              <a:rPr lang="en-GB" sz="2400" b="1" dirty="0">
                <a:solidFill>
                  <a:prstClr val="black"/>
                </a:solidFill>
              </a:rPr>
              <a:t>ascending order</a:t>
            </a:r>
            <a:r>
              <a:rPr lang="en-GB" sz="2400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GB" sz="2400" dirty="0">
                <a:solidFill>
                  <a:prstClr val="black"/>
                </a:solidFill>
              </a:rPr>
              <a:t>123,546       123,456      1,123,645     132,456 </a:t>
            </a:r>
          </a:p>
          <a:p>
            <a:pPr lvl="0"/>
            <a:r>
              <a:rPr lang="en-GB" sz="2400" dirty="0">
                <a:solidFill>
                  <a:prstClr val="black"/>
                </a:solidFill>
              </a:rPr>
              <a:t>_____    _____    _____    _____</a:t>
            </a:r>
          </a:p>
          <a:p>
            <a:pPr lvl="0"/>
            <a:endParaRPr lang="en-GB" sz="1600" dirty="0">
              <a:solidFill>
                <a:prstClr val="white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  </a:t>
            </a:r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8043E-51BD-484B-82AF-3AD583A7E82D}"/>
              </a:ext>
            </a:extLst>
          </p:cNvPr>
          <p:cNvSpPr/>
          <p:nvPr/>
        </p:nvSpPr>
        <p:spPr>
          <a:xfrm>
            <a:off x="4853978" y="3789040"/>
            <a:ext cx="4104456" cy="298449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800" u="sng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r>
              <a:rPr lang="en-GB" sz="2800" u="sng" dirty="0">
                <a:solidFill>
                  <a:schemeClr val="bg1"/>
                </a:solidFill>
                <a:latin typeface="Segoe Print" panose="02000600000000000000" pitchFamily="2" charset="0"/>
              </a:rPr>
              <a:t>Solutions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  <a:latin typeface="Segoe Print" panose="02000600000000000000" pitchFamily="2" charset="0"/>
              </a:rPr>
              <a:t>5.6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  <a:latin typeface="Segoe Print" panose="02000600000000000000" pitchFamily="2" charset="0"/>
              </a:rPr>
              <a:t>47,000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  <a:latin typeface="Segoe Print" panose="02000600000000000000" pitchFamily="2" charset="0"/>
              </a:rPr>
              <a:t>123,456   123,546   132,456   1,123,645</a:t>
            </a:r>
          </a:p>
          <a:p>
            <a:endParaRPr lang="en-GB" sz="28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A78D5E-C152-427C-B009-28A133F25BB3}"/>
              </a:ext>
            </a:extLst>
          </p:cNvPr>
          <p:cNvSpPr/>
          <p:nvPr/>
        </p:nvSpPr>
        <p:spPr>
          <a:xfrm>
            <a:off x="14809" y="0"/>
            <a:ext cx="1388840" cy="548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r>
              <a:rPr lang="en-GB" sz="2800" dirty="0">
                <a:solidFill>
                  <a:schemeClr val="accent2"/>
                </a:solidFill>
              </a:rPr>
              <a:t>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E3ABA-0901-45BC-9809-5D3C1D94F693}"/>
              </a:ext>
            </a:extLst>
          </p:cNvPr>
          <p:cNvSpPr txBox="1"/>
          <p:nvPr/>
        </p:nvSpPr>
        <p:spPr>
          <a:xfrm>
            <a:off x="640121" y="919627"/>
            <a:ext cx="220368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dirty="0"/>
              <a:t>0.8 X 7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B12C3-E301-4A63-9988-43ED7ADF8F42}"/>
              </a:ext>
            </a:extLst>
          </p:cNvPr>
          <p:cNvSpPr txBox="1"/>
          <p:nvPr/>
        </p:nvSpPr>
        <p:spPr>
          <a:xfrm>
            <a:off x="586442" y="3805766"/>
            <a:ext cx="350634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/>
              <a:t>__ = 55,000 – 8,000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CA5786-9A2F-1645-92F2-A6BF24DA2429}"/>
              </a:ext>
            </a:extLst>
          </p:cNvPr>
          <p:cNvSpPr txBox="1"/>
          <p:nvPr/>
        </p:nvSpPr>
        <p:spPr>
          <a:xfrm>
            <a:off x="223200" y="919627"/>
            <a:ext cx="505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CC7DB-07E2-1748-858C-BEE89E2D3B57}"/>
              </a:ext>
            </a:extLst>
          </p:cNvPr>
          <p:cNvSpPr txBox="1"/>
          <p:nvPr/>
        </p:nvSpPr>
        <p:spPr>
          <a:xfrm>
            <a:off x="186763" y="3805766"/>
            <a:ext cx="578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54950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5008" y="1484784"/>
            <a:ext cx="89289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and reporting to parents / carers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Numeracy in more detail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Literacy in more detail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help and support your child?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we doing to help and support your child?</a:t>
            </a:r>
          </a:p>
        </p:txBody>
      </p:sp>
    </p:spTree>
    <p:extLst>
      <p:ext uri="{BB962C8B-B14F-4D97-AF65-F5344CB8AC3E}">
        <p14:creationId xmlns:p14="http://schemas.microsoft.com/office/powerpoint/2010/main" val="37205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771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9472CD-7253-4056-8DF3-DD05765546BF}"/>
              </a:ext>
            </a:extLst>
          </p:cNvPr>
          <p:cNvSpPr/>
          <p:nvPr/>
        </p:nvSpPr>
        <p:spPr>
          <a:xfrm>
            <a:off x="0" y="0"/>
            <a:ext cx="169168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r>
              <a:rPr lang="en-GB" sz="3600" dirty="0">
                <a:solidFill>
                  <a:schemeClr val="accent2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56135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980728"/>
            <a:ext cx="79874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practice Fluency at home? 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Fluent in Five</a:t>
            </a:r>
          </a:p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(resources on our website)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Arithmetic Tests – 10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Corbett Maths Primary: 5 a day </a:t>
            </a:r>
          </a:p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(free website, links on our website)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98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1930" y="764704"/>
            <a:ext cx="31001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Fluent in Five</a:t>
            </a:r>
            <a:endParaRPr lang="en-GB" sz="3200" dirty="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5" y="1343774"/>
            <a:ext cx="5832648" cy="5236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0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803271"/>
            <a:ext cx="7987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Corbett Maths Primary: 5 a day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119" y="1385392"/>
            <a:ext cx="3561762" cy="536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24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:\Admin Forms etc\Logos\Selwood 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404664"/>
            <a:ext cx="2005259" cy="10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3608" y="1462051"/>
            <a:ext cx="784887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Reasoning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calculations and mathematical language to prove an ‘argument’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able to generalise using a strategy or method</a:t>
            </a:r>
          </a:p>
        </p:txBody>
      </p:sp>
    </p:spTree>
    <p:extLst>
      <p:ext uri="{BB962C8B-B14F-4D97-AF65-F5344CB8AC3E}">
        <p14:creationId xmlns:p14="http://schemas.microsoft.com/office/powerpoint/2010/main" val="30308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3300" y="1196752"/>
            <a:ext cx="82034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improve Reasoning? 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children thinking: 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the best way of solving this problem?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I know that can help me solve this problem? 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87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340768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practice Reasoning in school? 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questioning of students in 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in ‘Answer Free Zones’</a:t>
            </a:r>
            <a:endParaRPr lang="en-GB" sz="28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with other classmates to discuss and develop mathematical ‘arguments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Practicing questions that require this skill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3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8611" y="900008"/>
            <a:ext cx="41667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Answer-Free Zones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484783"/>
            <a:ext cx="7704856" cy="480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07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67" y="116632"/>
            <a:ext cx="7184666" cy="3035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283950"/>
            <a:ext cx="5681189" cy="3316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577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6" t="21807" r="13725" b="7521"/>
          <a:stretch/>
        </p:blipFill>
        <p:spPr bwMode="auto">
          <a:xfrm>
            <a:off x="577428" y="980728"/>
            <a:ext cx="7989143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0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628800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National Curriculum introduced in September 2014.</a:t>
            </a:r>
          </a:p>
          <a:p>
            <a:endParaRPr lang="en-GB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outcomes are no longer measured and reported in levels. </a:t>
            </a:r>
          </a:p>
          <a:p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system of SCALED SCORES is now used.</a:t>
            </a:r>
          </a:p>
        </p:txBody>
      </p:sp>
    </p:spTree>
    <p:extLst>
      <p:ext uri="{BB962C8B-B14F-4D97-AF65-F5344CB8AC3E}">
        <p14:creationId xmlns:p14="http://schemas.microsoft.com/office/powerpoint/2010/main" val="304879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268760"/>
            <a:ext cx="85324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practice Reasoning at home? 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Reasoning prompts</a:t>
            </a:r>
          </a:p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(resources on our website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GB" sz="3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Rose Reasoning questions</a:t>
            </a:r>
          </a:p>
          <a:p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on our website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3768" y="778281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Reasoning Prompts</a:t>
            </a:r>
            <a:endParaRPr lang="en-GB" sz="3200" dirty="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1556792"/>
            <a:ext cx="7272808" cy="4649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8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196752"/>
            <a:ext cx="784887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Problem-solving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maths knowledge to situations that are familiar as well as new contexts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Breaking down problems into smaller steps, and knowing what order to do the calculations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82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9172" y="980728"/>
            <a:ext cx="82034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improve Problem-solving? 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children thinking/practicing 5 types: 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problems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problems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all possibilities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 problems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 and patterns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54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953705" cy="447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15816" y="980728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problems</a:t>
            </a:r>
          </a:p>
        </p:txBody>
      </p:sp>
    </p:spTree>
    <p:extLst>
      <p:ext uri="{BB962C8B-B14F-4D97-AF65-F5344CB8AC3E}">
        <p14:creationId xmlns:p14="http://schemas.microsoft.com/office/powerpoint/2010/main" val="289745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79812" y="828001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problems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27" y="1432198"/>
            <a:ext cx="5616624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02" y="2636912"/>
            <a:ext cx="3052443" cy="1772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5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772816"/>
            <a:ext cx="672465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1FECF7-37FB-43AB-AA71-6353165B5FCD}"/>
              </a:ext>
            </a:extLst>
          </p:cNvPr>
          <p:cNvSpPr/>
          <p:nvPr/>
        </p:nvSpPr>
        <p:spPr>
          <a:xfrm>
            <a:off x="2879812" y="908720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problems</a:t>
            </a:r>
          </a:p>
        </p:txBody>
      </p:sp>
    </p:spTree>
    <p:extLst>
      <p:ext uri="{BB962C8B-B14F-4D97-AF65-F5344CB8AC3E}">
        <p14:creationId xmlns:p14="http://schemas.microsoft.com/office/powerpoint/2010/main" val="370401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1740" y="922854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all possibilities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4" y="1628800"/>
            <a:ext cx="5976664" cy="4149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747" y="2204864"/>
            <a:ext cx="289560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5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77748" y="692696"/>
            <a:ext cx="3388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 problems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15" y="1390648"/>
            <a:ext cx="7560840" cy="5164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5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77" y="1412776"/>
            <a:ext cx="8407046" cy="3767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9E7781-DD4A-4A25-B0D6-F7E5A3DBD260}"/>
              </a:ext>
            </a:extLst>
          </p:cNvPr>
          <p:cNvSpPr/>
          <p:nvPr/>
        </p:nvSpPr>
        <p:spPr>
          <a:xfrm>
            <a:off x="2877748" y="692696"/>
            <a:ext cx="3388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 problems</a:t>
            </a:r>
          </a:p>
        </p:txBody>
      </p:sp>
    </p:spTree>
    <p:extLst>
      <p:ext uri="{BB962C8B-B14F-4D97-AF65-F5344CB8AC3E}">
        <p14:creationId xmlns:p14="http://schemas.microsoft.com/office/powerpoint/2010/main" val="368972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276872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SATs provide a “snapshot” indicator of how well a pupil is doing compared to their peers, both locally and nationally.</a:t>
            </a:r>
          </a:p>
          <a:p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3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1780" y="836712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 and patterns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480720" cy="5056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08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56792"/>
            <a:ext cx="7620000" cy="4705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BB6AF6-3BC3-4EC2-97B6-3F6032E5A85A}"/>
              </a:ext>
            </a:extLst>
          </p:cNvPr>
          <p:cNvSpPr/>
          <p:nvPr/>
        </p:nvSpPr>
        <p:spPr>
          <a:xfrm>
            <a:off x="2591780" y="836712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 and patterns</a:t>
            </a:r>
          </a:p>
        </p:txBody>
      </p:sp>
    </p:spTree>
    <p:extLst>
      <p:ext uri="{BB962C8B-B14F-4D97-AF65-F5344CB8AC3E}">
        <p14:creationId xmlns:p14="http://schemas.microsoft.com/office/powerpoint/2010/main" val="234706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268760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practice Problem-solving at home? 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Rose Reasoning and Problem-solving questions – 2016 and 2017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 Made Easy practice papers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53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908720"/>
            <a:ext cx="806489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And…Times Tables </a:t>
            </a:r>
            <a:r>
              <a:rPr lang="en-GB" sz="5400" b="1" dirty="0">
                <a:ln w="28575">
                  <a:solidFill>
                    <a:srgbClr val="0062A5"/>
                  </a:solidFill>
                </a:ln>
                <a:solidFill>
                  <a:srgbClr val="DEB406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!</a:t>
            </a:r>
            <a:endParaRPr lang="en-GB" sz="4000" b="1" dirty="0">
              <a:ln w="28575">
                <a:solidFill>
                  <a:srgbClr val="0062A5"/>
                </a:solidFill>
              </a:ln>
              <a:solidFill>
                <a:srgbClr val="DEB406"/>
              </a:solidFill>
              <a:latin typeface="Segoe Print" panose="02000600000000000000" pitchFamily="2" charset="0"/>
              <a:cs typeface="Arial" panose="020B0604020202020204" pitchFamily="34" charset="0"/>
            </a:endParaRP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year 19/36 questions in Paper 1 require children to have fluent times tables knowledge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year 18/44 questions in Papers 2 and 3 require children to have fluent times tables knowledge, with additional questions requiring use of times tables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secure times tables knowledge, questions will take too long and students will likely not finish </a:t>
            </a:r>
            <a:endParaRPr lang="en-GB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48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016" y="980728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to use at home (on website):</a:t>
            </a:r>
          </a:p>
          <a:p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Fluent in Five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Arithmetic Tests – 10 questions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Reasoning Prompts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Rose 2016 and 2017 questions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 Made Easy practice papers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i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Information sheet to take home</a:t>
            </a:r>
          </a:p>
        </p:txBody>
      </p:sp>
    </p:spTree>
    <p:extLst>
      <p:ext uri="{BB962C8B-B14F-4D97-AF65-F5344CB8AC3E}">
        <p14:creationId xmlns:p14="http://schemas.microsoft.com/office/powerpoint/2010/main" val="120436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7367" y="1484784"/>
            <a:ext cx="4801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LITERACY</a:t>
            </a:r>
          </a:p>
        </p:txBody>
      </p:sp>
      <p:pic>
        <p:nvPicPr>
          <p:cNvPr id="8194" name="Picture 2" descr="http://www.rodillianacademy.co.uk/wp-content/uploads/2013/09/35.-Pupils-Photography-by-West-Yorkshire-Photographer-Pete-Barnes-Images-for-Rodillian-Academy-700x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80928"/>
            <a:ext cx="3416801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51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2339752" y="2123728"/>
            <a:ext cx="5112568" cy="45259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3600" b="1" dirty="0">
                <a:solidFill>
                  <a:schemeClr val="tx2">
                    <a:lumMod val="75000"/>
                  </a:schemeClr>
                </a:solidFill>
              </a:rPr>
              <a:t>Grammar, Punctuation</a:t>
            </a:r>
          </a:p>
          <a:p>
            <a:r>
              <a:rPr lang="en-GB" altLang="en-US" sz="3600" b="1" dirty="0">
                <a:solidFill>
                  <a:schemeClr val="tx2">
                    <a:lumMod val="75000"/>
                  </a:schemeClr>
                </a:solidFill>
              </a:rPr>
              <a:t>Spelling</a:t>
            </a:r>
          </a:p>
          <a:p>
            <a:r>
              <a:rPr lang="en-GB" altLang="en-US" sz="3600" b="1" dirty="0">
                <a:solidFill>
                  <a:schemeClr val="tx2">
                    <a:lumMod val="75000"/>
                  </a:schemeClr>
                </a:solidFill>
              </a:rPr>
              <a:t>Reading</a:t>
            </a:r>
          </a:p>
          <a:p>
            <a:r>
              <a:rPr lang="en-GB" altLang="en-US" sz="3600" b="1" dirty="0">
                <a:solidFill>
                  <a:schemeClr val="tx2">
                    <a:lumMod val="75000"/>
                  </a:schemeClr>
                </a:solidFill>
              </a:rPr>
              <a:t>Writing</a:t>
            </a:r>
          </a:p>
          <a:p>
            <a:pPr marL="0" indent="0">
              <a:buNone/>
            </a:pP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98072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be assessed or tested?</a:t>
            </a:r>
          </a:p>
        </p:txBody>
      </p:sp>
    </p:spTree>
    <p:extLst>
      <p:ext uri="{BB962C8B-B14F-4D97-AF65-F5344CB8AC3E}">
        <p14:creationId xmlns:p14="http://schemas.microsoft.com/office/powerpoint/2010/main" val="368282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 txBox="1">
            <a:spLocks/>
          </p:cNvSpPr>
          <p:nvPr/>
        </p:nvSpPr>
        <p:spPr>
          <a:xfrm>
            <a:off x="827584" y="1484784"/>
            <a:ext cx="7920880" cy="547238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2400" b="1" dirty="0">
                <a:solidFill>
                  <a:schemeClr val="tx2">
                    <a:lumMod val="75000"/>
                  </a:schemeClr>
                </a:solidFill>
              </a:rPr>
              <a:t>Topics the children may cover during this Key Stage include:</a:t>
            </a:r>
          </a:p>
          <a:p>
            <a:pPr lvl="4"/>
            <a:r>
              <a:rPr lang="en-GB" altLang="en-US" dirty="0">
                <a:solidFill>
                  <a:schemeClr val="tx2">
                    <a:lumMod val="75000"/>
                  </a:schemeClr>
                </a:solidFill>
              </a:rPr>
              <a:t>Myths and legends</a:t>
            </a:r>
          </a:p>
          <a:p>
            <a:pPr lvl="4"/>
            <a:r>
              <a:rPr lang="en-GB" altLang="en-US" dirty="0">
                <a:solidFill>
                  <a:schemeClr val="tx2">
                    <a:lumMod val="75000"/>
                  </a:schemeClr>
                </a:solidFill>
              </a:rPr>
              <a:t>Adventure and mystery stories</a:t>
            </a:r>
          </a:p>
          <a:p>
            <a:pPr lvl="4"/>
            <a:r>
              <a:rPr lang="en-GB" altLang="en-US" dirty="0">
                <a:solidFill>
                  <a:schemeClr val="tx2">
                    <a:lumMod val="75000"/>
                  </a:schemeClr>
                </a:solidFill>
              </a:rPr>
              <a:t>Poetry</a:t>
            </a:r>
          </a:p>
          <a:p>
            <a:pPr lvl="4"/>
            <a:r>
              <a:rPr lang="en-GB" altLang="en-US" dirty="0">
                <a:solidFill>
                  <a:schemeClr val="tx2">
                    <a:lumMod val="75000"/>
                  </a:schemeClr>
                </a:solidFill>
              </a:rPr>
              <a:t>Stories with historical settings</a:t>
            </a:r>
          </a:p>
          <a:p>
            <a:pPr lvl="4"/>
            <a:r>
              <a:rPr lang="en-GB" altLang="en-US" dirty="0">
                <a:solidFill>
                  <a:schemeClr val="tx2">
                    <a:lumMod val="75000"/>
                  </a:schemeClr>
                </a:solidFill>
              </a:rPr>
              <a:t>Stories in imaginary worlds</a:t>
            </a:r>
          </a:p>
          <a:p>
            <a:pPr lvl="4"/>
            <a:r>
              <a:rPr lang="en-GB" altLang="en-US" dirty="0">
                <a:solidFill>
                  <a:schemeClr val="tx2">
                    <a:lumMod val="75000"/>
                  </a:schemeClr>
                </a:solidFill>
              </a:rPr>
              <a:t>Stories from other cultures</a:t>
            </a:r>
          </a:p>
          <a:p>
            <a:pPr lvl="4"/>
            <a:r>
              <a:rPr lang="en-GB" altLang="en-US" dirty="0">
                <a:solidFill>
                  <a:schemeClr val="tx2">
                    <a:lumMod val="75000"/>
                  </a:schemeClr>
                </a:solidFill>
              </a:rPr>
              <a:t>Significant authors</a:t>
            </a:r>
          </a:p>
          <a:p>
            <a:pPr lvl="4"/>
            <a:r>
              <a:rPr lang="en-GB" altLang="en-US" dirty="0">
                <a:solidFill>
                  <a:schemeClr val="tx2">
                    <a:lumMod val="75000"/>
                  </a:schemeClr>
                </a:solidFill>
              </a:rPr>
              <a:t>A variety of non-fiction genres.</a:t>
            </a:r>
          </a:p>
          <a:p>
            <a:pPr lvl="4"/>
            <a:r>
              <a:rPr lang="en-GB" altLang="en-US" dirty="0">
                <a:solidFill>
                  <a:schemeClr val="tx2">
                    <a:lumMod val="75000"/>
                  </a:schemeClr>
                </a:solidFill>
              </a:rPr>
              <a:t>Drama</a:t>
            </a:r>
          </a:p>
          <a:p>
            <a:pPr lvl="4"/>
            <a:r>
              <a:rPr lang="en-GB" altLang="en-US" dirty="0">
                <a:solidFill>
                  <a:schemeClr val="tx2">
                    <a:lumMod val="75000"/>
                  </a:schemeClr>
                </a:solidFill>
              </a:rPr>
              <a:t>Newspapers and magazine articles</a:t>
            </a:r>
          </a:p>
          <a:p>
            <a:pPr lvl="4"/>
            <a:r>
              <a:rPr lang="en-GB" altLang="en-US" dirty="0">
                <a:solidFill>
                  <a:schemeClr val="tx2">
                    <a:lumMod val="75000"/>
                  </a:schemeClr>
                </a:solidFill>
              </a:rPr>
              <a:t>Information texts</a:t>
            </a:r>
          </a:p>
          <a:p>
            <a:pPr lvl="4"/>
            <a:r>
              <a:rPr lang="en-GB" altLang="en-US" dirty="0">
                <a:solidFill>
                  <a:schemeClr val="tx2">
                    <a:lumMod val="75000"/>
                  </a:schemeClr>
                </a:solidFill>
              </a:rPr>
              <a:t>Persuasive writing</a:t>
            </a:r>
          </a:p>
          <a:p>
            <a:pPr lvl="4"/>
            <a:r>
              <a:rPr lang="en-GB" altLang="en-US" dirty="0">
                <a:solidFill>
                  <a:schemeClr val="tx2">
                    <a:lumMod val="75000"/>
                  </a:schemeClr>
                </a:solidFill>
              </a:rPr>
              <a:t>Biography and autobiography</a:t>
            </a:r>
            <a:endParaRPr lang="en-GB" altLang="en-US" sz="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457200" y="836712"/>
            <a:ext cx="822960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What is studied in years 3,4,5,6</a:t>
            </a:r>
          </a:p>
        </p:txBody>
      </p:sp>
    </p:spTree>
    <p:extLst>
      <p:ext uri="{BB962C8B-B14F-4D97-AF65-F5344CB8AC3E}">
        <p14:creationId xmlns:p14="http://schemas.microsoft.com/office/powerpoint/2010/main" val="14595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256803" y="1196752"/>
            <a:ext cx="8877672" cy="518318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0"/>
              <a:buChar char=""/>
              <a:defRPr/>
            </a:pPr>
            <a:endParaRPr lang="en-GB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buFont typeface="Wingdings 3" charset="0"/>
              <a:buChar char=""/>
              <a:defRPr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Throughout KS2 the children move from decoding words to interpretation and deduction. At the start of year 3 most children are reading around 300 of the most frequent words: by the end of year 6, most are confident, fluent readers.</a:t>
            </a:r>
          </a:p>
          <a:p>
            <a:pPr>
              <a:buFont typeface="Wingdings 3" charset="0"/>
              <a:buChar char=""/>
              <a:defRPr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Your child will learn to:</a:t>
            </a:r>
          </a:p>
          <a:p>
            <a:pPr>
              <a:buFont typeface="Wingdings 3" charset="0"/>
              <a:buChar char=""/>
              <a:defRPr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Read new words independently</a:t>
            </a:r>
          </a:p>
          <a:p>
            <a:pPr>
              <a:buFont typeface="Wingdings 3" charset="0"/>
              <a:buChar char=""/>
              <a:defRPr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Understand themes, plots and ideas</a:t>
            </a:r>
          </a:p>
          <a:p>
            <a:pPr>
              <a:buFont typeface="Wingdings 3" charset="0"/>
              <a:buChar char=""/>
              <a:defRPr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Recognise the use of figurative language</a:t>
            </a:r>
          </a:p>
          <a:p>
            <a:pPr>
              <a:buFont typeface="Wingdings 3" charset="0"/>
              <a:buChar char=""/>
              <a:defRPr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Identify language structures used to</a:t>
            </a:r>
          </a:p>
          <a:p>
            <a:pPr marL="109537" indent="0">
              <a:buFont typeface="Wingdings 3" charset="0"/>
              <a:buNone/>
              <a:defRPr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organise text</a:t>
            </a:r>
          </a:p>
          <a:p>
            <a:pPr>
              <a:buFont typeface="Wingdings 3" charset="0"/>
              <a:buChar char=""/>
              <a:defRPr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Compare different writing styles</a:t>
            </a:r>
          </a:p>
          <a:p>
            <a:pPr>
              <a:buFont typeface="Wingdings 3" charset="0"/>
              <a:buChar char=""/>
              <a:defRPr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Find information in non-fiction and fiction</a:t>
            </a:r>
          </a:p>
          <a:p>
            <a:pPr>
              <a:buFont typeface="Wingdings 3" charset="0"/>
              <a:buChar char=""/>
              <a:defRPr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To infer and deduce. </a:t>
            </a:r>
            <a:r>
              <a:rPr lang="en-GB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(Work out things using </a:t>
            </a: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independent thought </a:t>
            </a:r>
            <a:r>
              <a:rPr lang="en-GB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and life experiences)</a:t>
            </a:r>
          </a:p>
          <a:p>
            <a:pPr>
              <a:buFont typeface="Wingdings 3" charset="0"/>
              <a:buChar char=""/>
              <a:defRPr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807702"/>
            <a:ext cx="8229600" cy="7780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Years 3,4,5,6</a:t>
            </a:r>
          </a:p>
        </p:txBody>
      </p:sp>
      <p:pic>
        <p:nvPicPr>
          <p:cNvPr id="7" name="Picture 2" descr="http://wnesusrs.learningnetworks.com/pages/WNESU_TP_SR/wnesu_lape/052398EF-007EA7AB.0/reading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84984"/>
            <a:ext cx="1865516" cy="1714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2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>
          <a:xfrm>
            <a:off x="179512" y="1567333"/>
            <a:ext cx="8856984" cy="495801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develops through KS2: handwriting becomes clearer and neater, spelling is more accurate, and punctuation is used correctly. The children write longer pieces now, using characters, dialogue and more imaginative vocabulary.</a:t>
            </a:r>
          </a:p>
          <a:p>
            <a:r>
              <a:rPr lang="en-GB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some of the skills your child will learn:</a:t>
            </a:r>
          </a:p>
          <a:p>
            <a:r>
              <a:rPr lang="en-GB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Paragraphs</a:t>
            </a:r>
          </a:p>
          <a:p>
            <a:r>
              <a:rPr lang="en-GB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Punctuation</a:t>
            </a:r>
          </a:p>
          <a:p>
            <a:r>
              <a:rPr lang="en-GB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Sentences with clauses and phrases</a:t>
            </a:r>
          </a:p>
          <a:p>
            <a:r>
              <a:rPr lang="en-GB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Adverbs</a:t>
            </a:r>
          </a:p>
          <a:p>
            <a:r>
              <a:rPr lang="en-GB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Possessive apostrophes</a:t>
            </a:r>
          </a:p>
          <a:p>
            <a:r>
              <a:rPr lang="en-GB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and reported speech</a:t>
            </a:r>
          </a:p>
          <a:p>
            <a:r>
              <a:rPr lang="en-GB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and passive voice</a:t>
            </a:r>
          </a:p>
          <a:p>
            <a:r>
              <a:rPr lang="en-GB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Fronted adverbial</a:t>
            </a:r>
          </a:p>
          <a:p>
            <a:endParaRPr lang="en-GB" alt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91484" y="76470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Years 3,4,5,6</a:t>
            </a:r>
          </a:p>
        </p:txBody>
      </p:sp>
    </p:spTree>
    <p:extLst>
      <p:ext uri="{BB962C8B-B14F-4D97-AF65-F5344CB8AC3E}">
        <p14:creationId xmlns:p14="http://schemas.microsoft.com/office/powerpoint/2010/main" val="347262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1412776"/>
            <a:ext cx="8280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SATs tests are the last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ational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prior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taking their G.C.S.E. exams. </a:t>
            </a:r>
          </a:p>
          <a:p>
            <a:pPr algn="ctr"/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SATs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important reference point for the next four years of their education and as a result, it is important that we all work together to help and support them to do the best that they can. </a:t>
            </a:r>
            <a:endParaRPr lang="en-GB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94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>
          <a:xfrm>
            <a:off x="0" y="1899196"/>
            <a:ext cx="9252520" cy="45259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- </a:t>
            </a:r>
            <a:r>
              <a:rPr lang="en-GB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tested under examination conditions</a:t>
            </a:r>
            <a:endParaRPr lang="en-GB" alt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Spelling - </a:t>
            </a:r>
            <a:r>
              <a:rPr lang="en-GB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tested under examination conditions</a:t>
            </a:r>
            <a:endParaRPr lang="en-GB" alt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Punctuation &amp; Grammar - </a:t>
            </a:r>
            <a:r>
              <a:rPr lang="en-GB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tested under examination conditions.</a:t>
            </a:r>
          </a:p>
          <a:p>
            <a:r>
              <a:rPr lang="en-GB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Longer Writing will be teacher assessed.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90872" y="90872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assessments happen at the end of KS2?</a:t>
            </a:r>
          </a:p>
        </p:txBody>
      </p:sp>
    </p:spTree>
    <p:extLst>
      <p:ext uri="{BB962C8B-B14F-4D97-AF65-F5344CB8AC3E}">
        <p14:creationId xmlns:p14="http://schemas.microsoft.com/office/powerpoint/2010/main" val="37356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457200" y="836712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Punctuation and Grammar paper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" t="19274" r="8710" b="18555"/>
          <a:stretch/>
        </p:blipFill>
        <p:spPr bwMode="auto">
          <a:xfrm>
            <a:off x="693676" y="1700808"/>
            <a:ext cx="7756648" cy="3312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9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t="14843" r="6184" b="8724"/>
          <a:stretch/>
        </p:blipFill>
        <p:spPr bwMode="auto">
          <a:xfrm>
            <a:off x="487137" y="1628800"/>
            <a:ext cx="8169726" cy="4737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43A2B536-245E-474B-99DA-9959F28D6D44}"/>
              </a:ext>
            </a:extLst>
          </p:cNvPr>
          <p:cNvSpPr txBox="1">
            <a:spLocks/>
          </p:cNvSpPr>
          <p:nvPr/>
        </p:nvSpPr>
        <p:spPr>
          <a:xfrm>
            <a:off x="457200" y="836712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Punctuation and Grammar paper</a:t>
            </a:r>
          </a:p>
        </p:txBody>
      </p:sp>
    </p:spTree>
    <p:extLst>
      <p:ext uri="{BB962C8B-B14F-4D97-AF65-F5344CB8AC3E}">
        <p14:creationId xmlns:p14="http://schemas.microsoft.com/office/powerpoint/2010/main" val="11194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4" t="17061" r="12270" b="20713"/>
          <a:stretch/>
        </p:blipFill>
        <p:spPr bwMode="auto">
          <a:xfrm>
            <a:off x="294209" y="1700808"/>
            <a:ext cx="8555581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E1C0C500-51C3-4EBE-80C7-74E9B183B7A8}"/>
              </a:ext>
            </a:extLst>
          </p:cNvPr>
          <p:cNvSpPr txBox="1">
            <a:spLocks/>
          </p:cNvSpPr>
          <p:nvPr/>
        </p:nvSpPr>
        <p:spPr>
          <a:xfrm>
            <a:off x="457200" y="836712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Punctuation and Grammar paper</a:t>
            </a:r>
          </a:p>
        </p:txBody>
      </p:sp>
    </p:spTree>
    <p:extLst>
      <p:ext uri="{BB962C8B-B14F-4D97-AF65-F5344CB8AC3E}">
        <p14:creationId xmlns:p14="http://schemas.microsoft.com/office/powerpoint/2010/main" val="27863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2" t="14062" r="12743" b="27377"/>
          <a:stretch/>
        </p:blipFill>
        <p:spPr bwMode="auto">
          <a:xfrm>
            <a:off x="368069" y="1844824"/>
            <a:ext cx="8407862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5823345D-0C89-4585-9D78-F45E6ACE764B}"/>
              </a:ext>
            </a:extLst>
          </p:cNvPr>
          <p:cNvSpPr txBox="1">
            <a:spLocks/>
          </p:cNvSpPr>
          <p:nvPr/>
        </p:nvSpPr>
        <p:spPr>
          <a:xfrm>
            <a:off x="457200" y="836712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Punctuation and Grammar paper</a:t>
            </a:r>
          </a:p>
        </p:txBody>
      </p:sp>
    </p:spTree>
    <p:extLst>
      <p:ext uri="{BB962C8B-B14F-4D97-AF65-F5344CB8AC3E}">
        <p14:creationId xmlns:p14="http://schemas.microsoft.com/office/powerpoint/2010/main" val="15737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1695500"/>
            <a:ext cx="8229600" cy="40322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alt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spellings</a:t>
            </a:r>
          </a:p>
          <a:p>
            <a:pPr>
              <a:buNone/>
            </a:pPr>
            <a:r>
              <a:rPr lang="en-GB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Healthy			6. surprising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advantage		7. physical  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varieties		8. process 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remember		9. available	 	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release		 	10. medicine	</a:t>
            </a:r>
          </a:p>
          <a:p>
            <a:pPr>
              <a:buFontTx/>
              <a:buNone/>
            </a:pP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30113" y="83671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5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Spelling Paper</a:t>
            </a:r>
          </a:p>
        </p:txBody>
      </p:sp>
      <p:pic>
        <p:nvPicPr>
          <p:cNvPr id="9" name="Picture 8" descr="spell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1700808"/>
            <a:ext cx="2023764" cy="1403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EDACB1-216B-4377-BC03-778A5E55DD45}"/>
              </a:ext>
            </a:extLst>
          </p:cNvPr>
          <p:cNvSpPr txBox="1"/>
          <p:nvPr/>
        </p:nvSpPr>
        <p:spPr>
          <a:xfrm>
            <a:off x="3429278" y="5727750"/>
            <a:ext cx="508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17375E"/>
                </a:solidFill>
              </a:rPr>
              <a:t>There are 20 spellings in total</a:t>
            </a:r>
          </a:p>
        </p:txBody>
      </p:sp>
    </p:spTree>
    <p:extLst>
      <p:ext uri="{BB962C8B-B14F-4D97-AF65-F5344CB8AC3E}">
        <p14:creationId xmlns:p14="http://schemas.microsoft.com/office/powerpoint/2010/main" val="263373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1556792"/>
            <a:ext cx="9143999" cy="45259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90000"/>
              </a:lnSpc>
              <a:buNone/>
              <a:defRPr/>
            </a:pPr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booklet of different reading extracts is given to the pupils.</a:t>
            </a:r>
          </a:p>
          <a:p>
            <a:pPr marL="109728" indent="0">
              <a:lnSpc>
                <a:spcPct val="90000"/>
              </a:lnSpc>
              <a:buNone/>
              <a:defRPr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could be:-</a:t>
            </a:r>
          </a:p>
          <a:p>
            <a:pPr marL="566928" indent="-457200">
              <a:lnSpc>
                <a:spcPct val="90000"/>
              </a:lnSpc>
              <a:defRPr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 extracts (fiction)</a:t>
            </a:r>
          </a:p>
          <a:p>
            <a:pPr marL="566928" indent="-457200">
              <a:lnSpc>
                <a:spcPct val="90000"/>
              </a:lnSpc>
              <a:defRPr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poetry</a:t>
            </a:r>
          </a:p>
          <a:p>
            <a:pPr marL="566928" indent="-457200">
              <a:lnSpc>
                <a:spcPct val="90000"/>
              </a:lnSpc>
              <a:defRPr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non-fiction writing </a:t>
            </a:r>
          </a:p>
          <a:p>
            <a:pPr marL="566928" indent="-457200">
              <a:lnSpc>
                <a:spcPct val="90000"/>
              </a:lnSpc>
              <a:defRPr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tables and charts</a:t>
            </a:r>
          </a:p>
          <a:p>
            <a:pPr marL="566928" indent="-457200">
              <a:lnSpc>
                <a:spcPct val="90000"/>
              </a:lnSpc>
              <a:defRPr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maps  </a:t>
            </a:r>
          </a:p>
          <a:p>
            <a:pPr marL="566928" indent="-457200">
              <a:lnSpc>
                <a:spcPct val="90000"/>
              </a:lnSpc>
              <a:defRPr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newspaper extracts  </a:t>
            </a:r>
            <a:endParaRPr lang="en-GB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>
              <a:lnSpc>
                <a:spcPct val="90000"/>
              </a:lnSpc>
              <a:buFontTx/>
              <a:buNone/>
              <a:defRPr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365760" indent="-256032">
              <a:lnSpc>
                <a:spcPct val="90000"/>
              </a:lnSpc>
              <a:buFontTx/>
              <a:buNone/>
              <a:defRPr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75034" y="635841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sz="5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Paper</a:t>
            </a:r>
          </a:p>
        </p:txBody>
      </p:sp>
      <p:pic>
        <p:nvPicPr>
          <p:cNvPr id="9" name="Picture 7" descr="65616-Royalty-Free-RF-Clipart-Illustration-Of-A-Family-Dressed-As-Pirates-Reading-A-Story-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405">
            <a:off x="6723185" y="2467375"/>
            <a:ext cx="1995487" cy="151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world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14" y="3040161"/>
            <a:ext cx="1882775" cy="1176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book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4931">
            <a:off x="6920808" y="4878387"/>
            <a:ext cx="1344613" cy="134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1998chart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283" y="4757737"/>
            <a:ext cx="1811337" cy="123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44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85825" y="764704"/>
            <a:ext cx="7772400" cy="100833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Paper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2" t="13128" r="32129" b="4883"/>
          <a:stretch/>
        </p:blipFill>
        <p:spPr bwMode="auto">
          <a:xfrm>
            <a:off x="685775" y="1583543"/>
            <a:ext cx="3429000" cy="4827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7" t="17134" r="31756" b="3916"/>
          <a:stretch/>
        </p:blipFill>
        <p:spPr bwMode="auto">
          <a:xfrm>
            <a:off x="4355976" y="2554213"/>
            <a:ext cx="2028825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2" t="16251" r="31560" b="3913"/>
          <a:stretch/>
        </p:blipFill>
        <p:spPr bwMode="auto">
          <a:xfrm>
            <a:off x="6524625" y="2554213"/>
            <a:ext cx="2028357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3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t="17904" r="31380" b="12962"/>
          <a:stretch/>
        </p:blipFill>
        <p:spPr bwMode="auto">
          <a:xfrm>
            <a:off x="263715" y="1725414"/>
            <a:ext cx="4295776" cy="478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8" t="14691" r="31681" b="14841"/>
          <a:stretch/>
        </p:blipFill>
        <p:spPr bwMode="auto">
          <a:xfrm>
            <a:off x="4718644" y="1715517"/>
            <a:ext cx="4173423" cy="478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4B46358B-E43C-4A8E-8326-7AE81635DB42}"/>
              </a:ext>
            </a:extLst>
          </p:cNvPr>
          <p:cNvSpPr txBox="1">
            <a:spLocks noChangeArrowheads="1"/>
          </p:cNvSpPr>
          <p:nvPr/>
        </p:nvSpPr>
        <p:spPr>
          <a:xfrm>
            <a:off x="685825" y="764704"/>
            <a:ext cx="7772400" cy="100833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Paper</a:t>
            </a:r>
          </a:p>
        </p:txBody>
      </p:sp>
    </p:spTree>
    <p:extLst>
      <p:ext uri="{BB962C8B-B14F-4D97-AF65-F5344CB8AC3E}">
        <p14:creationId xmlns:p14="http://schemas.microsoft.com/office/powerpoint/2010/main" val="6954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19962" y="1844824"/>
            <a:ext cx="8229600" cy="42338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</a:rPr>
              <a:t>We can read the writing papers to the pupils and keep all on task within the time.</a:t>
            </a:r>
          </a:p>
          <a:p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</a:rPr>
              <a:t>We can provide Teaching Assistants to guide and  support the process.</a:t>
            </a:r>
          </a:p>
          <a:p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</a:rPr>
              <a:t>We can ensure that pupils do as much of the paper as possible.</a:t>
            </a:r>
          </a:p>
          <a:p>
            <a:pPr marL="0" indent="0" algn="ctr">
              <a:buNone/>
            </a:pPr>
            <a:r>
              <a:rPr lang="en-GB" altLang="en-US" sz="2800" dirty="0">
                <a:solidFill>
                  <a:schemeClr val="bg1"/>
                </a:solidFill>
                <a:hlinkClick r:id="rId2"/>
              </a:rPr>
              <a:t>www.theschoolrun.com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GB" altLang="en-US" sz="2000" dirty="0">
                <a:solidFill>
                  <a:srgbClr val="17375E"/>
                </a:solidFill>
              </a:rPr>
              <a:t>[Has sample questions and work packs can be bought for approx. £2.00]</a:t>
            </a:r>
          </a:p>
          <a:p>
            <a:endParaRPr lang="en-GB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4437" y="980652"/>
            <a:ext cx="8355125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help can we give to pupils?.</a:t>
            </a:r>
          </a:p>
        </p:txBody>
      </p:sp>
      <p:pic>
        <p:nvPicPr>
          <p:cNvPr id="10" name="Picture 6" descr="holding_hands_108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58" y="-13653"/>
            <a:ext cx="974516" cy="980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holding_hands_108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484" y="0"/>
            <a:ext cx="974516" cy="980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82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52536" y="1543999"/>
            <a:ext cx="8064896" cy="861774"/>
          </a:xfrm>
          <a:prstGeom prst="rect">
            <a:avLst/>
          </a:prstGeom>
          <a:noFill/>
          <a:effectLst>
            <a:glow rad="1016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en-GB" sz="14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PUNCTUALITY &amp; ATTENDANCE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FB96B1-61C6-42C4-A611-22CD541A2805}"/>
              </a:ext>
            </a:extLst>
          </p:cNvPr>
          <p:cNvSpPr/>
          <p:nvPr/>
        </p:nvSpPr>
        <p:spPr>
          <a:xfrm>
            <a:off x="2542023" y="1106745"/>
            <a:ext cx="3741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DEB406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QUICK FIXES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33129F-4279-4221-B548-56508434105B}"/>
              </a:ext>
            </a:extLst>
          </p:cNvPr>
          <p:cNvSpPr/>
          <p:nvPr/>
        </p:nvSpPr>
        <p:spPr>
          <a:xfrm>
            <a:off x="-540568" y="2505161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GOOD NIGHT’S SLEEP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DC6C76-79C7-420A-9304-7166DD18A56C}"/>
              </a:ext>
            </a:extLst>
          </p:cNvPr>
          <p:cNvSpPr/>
          <p:nvPr/>
        </p:nvSpPr>
        <p:spPr>
          <a:xfrm>
            <a:off x="-108520" y="4082541"/>
            <a:ext cx="5598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GOOD BREAKFAST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1520" y="3282431"/>
            <a:ext cx="8914373" cy="3576170"/>
            <a:chOff x="251520" y="3282431"/>
            <a:chExt cx="8914373" cy="35761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53A2B0F-B4AD-4D78-8CB3-FEBA509E0969}"/>
                </a:ext>
              </a:extLst>
            </p:cNvPr>
            <p:cNvSpPr/>
            <p:nvPr/>
          </p:nvSpPr>
          <p:spPr>
            <a:xfrm>
              <a:off x="251520" y="3282431"/>
              <a:ext cx="53315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CORRECT EQUIPMENT</a:t>
              </a:r>
              <a:endParaRPr lang="en-GB" sz="36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267921" y="3750058"/>
              <a:ext cx="3897972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800" b="1" dirty="0"/>
                <a:t>Black handwriting pen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800" b="1" dirty="0"/>
                <a:t>2b pencil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800" b="1" dirty="0"/>
                <a:t>Ruler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800" b="1" dirty="0"/>
                <a:t>Rubber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800" b="1" dirty="0"/>
                <a:t>Sharpener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800" b="1" dirty="0"/>
                <a:t>Some tissues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800" b="1" dirty="0"/>
                <a:t>A small bottle of water</a:t>
              </a:r>
              <a:endParaRPr lang="en-GB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5648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18864" y="1772816"/>
            <a:ext cx="8748464" cy="39608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a story ...called The Time Machine.</a:t>
            </a:r>
          </a:p>
          <a:p>
            <a:r>
              <a:rPr lang="en-GB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a report ... To explain how the Romans beat the Celts.</a:t>
            </a:r>
          </a:p>
          <a:p>
            <a:r>
              <a:rPr lang="en-GB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a discussion ... about whether pupils should wear school uniform or not.</a:t>
            </a:r>
          </a:p>
          <a:p>
            <a:r>
              <a:rPr lang="en-GB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a biography ...</a:t>
            </a:r>
          </a:p>
          <a:p>
            <a:r>
              <a:rPr lang="en-GB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a letter to persuade.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536" y="764704"/>
            <a:ext cx="8229600" cy="10081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Writing 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(Teacher Assessed)</a:t>
            </a:r>
            <a:r>
              <a:rPr lang="en-GB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YTIW000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6072675" cy="4554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82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ssets.rebelcircus.com/blog/wp-content/uploads/2015/02/child-home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4756558" cy="3168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6136" y="2128786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panic!</a:t>
            </a:r>
          </a:p>
          <a:p>
            <a:pPr algn="ctr"/>
            <a:endParaRPr lang="en-GB" sz="3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is at hand.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5084843"/>
            <a:ext cx="80020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the school website and look for SATs.</a:t>
            </a: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82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1556792"/>
            <a:ext cx="81724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children need between 9 – 11 hours of sleep per night.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your child create a relaxing evening routine.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they don’t eat too late at night.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</a:t>
            </a:r>
            <a:r>
              <a:rPr lang="en-GB" sz="25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caffeine </a:t>
            </a:r>
            <a:r>
              <a:rPr lang="en-GB" sz="2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sugary drinks late at night.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they don’t work or revise too late before going to bed.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them to switch off from technology at least an hour before bedtime</a:t>
            </a:r>
            <a:r>
              <a:rPr lang="en-GB" sz="25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814012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sleep patterns</a:t>
            </a:r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85184"/>
            <a:ext cx="2348260" cy="1557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23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412776"/>
            <a:ext cx="56166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Unplug</a:t>
            </a:r>
          </a:p>
          <a:p>
            <a:endParaRPr lang="en-GB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active</a:t>
            </a:r>
          </a:p>
          <a:p>
            <a:endParaRPr lang="en-GB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out</a:t>
            </a:r>
          </a:p>
          <a:p>
            <a:endParaRPr lang="en-GB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calm</a:t>
            </a:r>
          </a:p>
          <a:p>
            <a:endParaRPr lang="en-GB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unplugging"/>
          <p:cNvSpPr>
            <a:spLocks noChangeAspect="1" noChangeArrowheads="1"/>
          </p:cNvSpPr>
          <p:nvPr/>
        </p:nvSpPr>
        <p:spPr bwMode="auto">
          <a:xfrm>
            <a:off x="63500" y="-852488"/>
            <a:ext cx="28575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4" name="Picture 4" descr="Image result for unplug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24744"/>
            <a:ext cx="2088232" cy="1301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children swimming">
            <a:extLst>
              <a:ext uri="{FF2B5EF4-FFF2-40B4-BE49-F238E27FC236}">
                <a16:creationId xmlns:a16="http://schemas.microsoft.com/office/drawing/2014/main" id="{A00ABCA1-73E7-460B-A59D-01A2C61565E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44355"/>
            <a:ext cx="2088232" cy="1359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See the source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7"/>
          <a:stretch/>
        </p:blipFill>
        <p:spPr bwMode="auto">
          <a:xfrm>
            <a:off x="4251945" y="3284984"/>
            <a:ext cx="2088232" cy="1603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Image result for Smiling Woman"/>
          <p:cNvSpPr>
            <a:spLocks noChangeAspect="1" noChangeArrowheads="1"/>
          </p:cNvSpPr>
          <p:nvPr/>
        </p:nvSpPr>
        <p:spPr bwMode="auto">
          <a:xfrm>
            <a:off x="63500" y="-808038"/>
            <a:ext cx="23431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30" name="Picture 10" descr="Image result for Smiling Wom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90" y="4365104"/>
            <a:ext cx="2088232" cy="1510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5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5048" y="1012954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quality teaching and in-class targeted support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analysis of each pupil’s strengths and areas for development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Integral homework tasks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support (Booster sessions 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holiday 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homework/revision tasks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SATs experiences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Breakfast</a:t>
            </a:r>
            <a:endParaRPr lang="en-GB" sz="2800" dirty="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Sense of proportion</a:t>
            </a:r>
          </a:p>
        </p:txBody>
      </p:sp>
    </p:spTree>
    <p:extLst>
      <p:ext uri="{BB962C8B-B14F-4D97-AF65-F5344CB8AC3E}">
        <p14:creationId xmlns:p14="http://schemas.microsoft.com/office/powerpoint/2010/main" val="389367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4365104"/>
            <a:ext cx="802655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can sum up everything I have learned </a:t>
            </a:r>
          </a:p>
          <a:p>
            <a:pPr algn="ctr"/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life in three words: it goes on”.</a:t>
            </a:r>
          </a:p>
          <a:p>
            <a:pPr algn="ctr"/>
            <a:r>
              <a:rPr lang="en-GB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(Robert Frost)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1154089" y="1052736"/>
            <a:ext cx="6664004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Strive for </a:t>
            </a:r>
            <a:r>
              <a:rPr lang="en-GB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CC9900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progress</a:t>
            </a:r>
          </a:p>
          <a:p>
            <a:pPr algn="ctr"/>
            <a:r>
              <a:rPr lang="en-GB" sz="3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perfection</a:t>
            </a:r>
            <a:endParaRPr lang="en-GB" sz="3600" b="1" dirty="0" smtClean="0">
              <a:ln>
                <a:solidFill>
                  <a:sysClr val="windowText" lastClr="000000"/>
                </a:solidFill>
              </a:ln>
              <a:solidFill>
                <a:srgbClr val="CC9900"/>
              </a:solidFill>
              <a:latin typeface="Segoe Print" panose="02000600000000000000" pitchFamily="2" charset="0"/>
              <a:cs typeface="Arial" panose="020B0604020202020204" pitchFamily="34" charset="0"/>
            </a:endParaRPr>
          </a:p>
          <a:p>
            <a:pPr algn="ctr"/>
            <a:endParaRPr lang="en-GB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proud of your </a:t>
            </a:r>
            <a:r>
              <a:rPr lang="en-GB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efforts</a:t>
            </a:r>
          </a:p>
          <a:p>
            <a:pPr algn="ctr"/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3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well as your </a:t>
            </a:r>
            <a:r>
              <a:rPr lang="en-GB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achievements</a:t>
            </a:r>
            <a:endParaRPr lang="en-GB" sz="24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677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1196752"/>
            <a:ext cx="86409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beginning 13</a:t>
            </a:r>
            <a:r>
              <a:rPr lang="en-GB" sz="4400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4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4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Mon</a:t>
            </a:r>
            <a:r>
              <a:rPr lang="en-GB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GPS (45 mins + 15 mins)</a:t>
            </a:r>
          </a:p>
          <a:p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Tue</a:t>
            </a:r>
            <a:r>
              <a:rPr lang="en-GB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Reading paper (60 mins)</a:t>
            </a:r>
          </a:p>
          <a:p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Wed</a:t>
            </a:r>
            <a:r>
              <a:rPr lang="en-GB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Arithmetic (30 mins)</a:t>
            </a:r>
          </a:p>
          <a:p>
            <a:r>
              <a:rPr lang="en-GB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Reasoning (40 mins)</a:t>
            </a:r>
          </a:p>
          <a:p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Thu</a:t>
            </a:r>
            <a:r>
              <a:rPr lang="en-GB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Reasoning (40 mins)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51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4" y="980728"/>
            <a:ext cx="90364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test score will be converted in to a </a:t>
            </a:r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‘scaled’ score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using a conversion table.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scaled score of </a:t>
            </a:r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represents the national standard </a:t>
            </a:r>
            <a:r>
              <a:rPr lang="en-GB" sz="2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 </a:t>
            </a:r>
            <a:r>
              <a:rPr lang="en-GB" sz="2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GB" sz="28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Age-Related </a:t>
            </a:r>
            <a:r>
              <a:rPr lang="en-GB" sz="28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Expectation)</a:t>
            </a:r>
            <a:endParaRPr lang="en-GB" sz="40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pupil who has reached the national standard will be deemed to be well-placed to succeed in the next phase of their education.</a:t>
            </a:r>
          </a:p>
          <a:p>
            <a:pPr algn="ctr"/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bbc.co.uk/blogs/parents/maths_written_sum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551" y="2708920"/>
            <a:ext cx="3414897" cy="2561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1268760"/>
            <a:ext cx="5519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NUMERACY</a:t>
            </a:r>
          </a:p>
        </p:txBody>
      </p:sp>
    </p:spTree>
    <p:extLst>
      <p:ext uri="{BB962C8B-B14F-4D97-AF65-F5344CB8AC3E}">
        <p14:creationId xmlns:p14="http://schemas.microsoft.com/office/powerpoint/2010/main" val="13610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6362</TotalTime>
  <Words>1422</Words>
  <Application>Microsoft Office PowerPoint</Application>
  <PresentationFormat>On-screen Show (4:3)</PresentationFormat>
  <Paragraphs>292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ＭＳ Ｐゴシック</vt:lpstr>
      <vt:lpstr>Arial</vt:lpstr>
      <vt:lpstr>Calibri</vt:lpstr>
      <vt:lpstr>Segoe Print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Selwood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Melissa Book</dc:creator>
  <cp:lastModifiedBy>Adam Broad</cp:lastModifiedBy>
  <cp:revision>478</cp:revision>
  <dcterms:created xsi:type="dcterms:W3CDTF">2013-03-18T10:06:06Z</dcterms:created>
  <dcterms:modified xsi:type="dcterms:W3CDTF">2019-03-12T16:53:40Z</dcterms:modified>
</cp:coreProperties>
</file>